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8" r:id="rId2"/>
    <p:sldId id="260" r:id="rId3"/>
    <p:sldId id="261" r:id="rId4"/>
    <p:sldId id="262"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7" autoAdjust="0"/>
    <p:restoredTop sz="94660"/>
  </p:normalViewPr>
  <p:slideViewPr>
    <p:cSldViewPr snapToGrid="0">
      <p:cViewPr varScale="1">
        <p:scale>
          <a:sx n="78" d="100"/>
          <a:sy n="78" d="100"/>
        </p:scale>
        <p:origin x="258" y="5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12/12/2018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12/12/2018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12/12/2018</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12/12/2018</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12/12/2018</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12/12/2018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12/12/2018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12/12/2018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12/12/2018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12/12/2018</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ro.wikipedia.org/wiki/Laboratoarele_Bell" TargetMode="External"/><Relationship Id="rId3" Type="http://schemas.openxmlformats.org/officeDocument/2006/relationships/hyperlink" Target="https://ro.wikipedia.org/wiki/Raport" TargetMode="External"/><Relationship Id="rId7" Type="http://schemas.openxmlformats.org/officeDocument/2006/relationships/hyperlink" Target="https://ro.wikipedia.org/wiki/Alexander_Graham_Bell" TargetMode="External"/><Relationship Id="rId2" Type="http://schemas.openxmlformats.org/officeDocument/2006/relationships/hyperlink" Target="https://ro.wikipedia.org/wiki/Logaritm" TargetMode="External"/><Relationship Id="rId1" Type="http://schemas.openxmlformats.org/officeDocument/2006/relationships/slideLayout" Target="../slideLayouts/slideLayout7.xml"/><Relationship Id="rId6" Type="http://schemas.openxmlformats.org/officeDocument/2006/relationships/hyperlink" Target="https://ro.wikipedia.org/wiki/Electronic%C4%83" TargetMode="External"/><Relationship Id="rId5" Type="http://schemas.openxmlformats.org/officeDocument/2006/relationships/hyperlink" Target="https://ro.wikipedia.org/wiki/Fizic%C4%83" TargetMode="External"/><Relationship Id="rId4" Type="http://schemas.openxmlformats.org/officeDocument/2006/relationships/hyperlink" Target="https://ro.wikipedia.org/wiki/Acustic%C4%83" TargetMode="Externa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599" y="-1281272"/>
            <a:ext cx="8500062" cy="3745071"/>
          </a:xfrm>
        </p:spPr>
        <p:txBody>
          <a:bodyPr/>
          <a:lstStyle/>
          <a:p>
            <a:r>
              <a:rPr lang="ro-RO" dirty="0">
                <a:solidFill>
                  <a:srgbClr val="7030A0"/>
                </a:solidFill>
                <a:latin typeface="Arial Black" panose="020B0A04020102020204" pitchFamily="34" charset="0"/>
              </a:rPr>
              <a:t>Sunetul</a:t>
            </a:r>
            <a:r>
              <a:rPr lang="ro-RO" dirty="0">
                <a:latin typeface="Arial Black" panose="020B0A04020102020204" pitchFamily="34" charset="0"/>
              </a:rPr>
              <a:t> în FIZICĂ</a:t>
            </a:r>
            <a:endParaRPr lang="en-US" dirty="0">
              <a:latin typeface="Arial Black" panose="020B0A04020102020204" pitchFamily="34" charset="0"/>
            </a:endParaRPr>
          </a:p>
        </p:txBody>
      </p:sp>
      <p:sp>
        <p:nvSpPr>
          <p:cNvPr id="3" name="Subtitle 2"/>
          <p:cNvSpPr>
            <a:spLocks noGrp="1"/>
          </p:cNvSpPr>
          <p:nvPr>
            <p:ph type="subTitle" idx="1"/>
          </p:nvPr>
        </p:nvSpPr>
        <p:spPr>
          <a:xfrm>
            <a:off x="10119696" y="5189838"/>
            <a:ext cx="8500062" cy="411850"/>
          </a:xfrm>
        </p:spPr>
        <p:txBody>
          <a:bodyPr>
            <a:normAutofit fontScale="92500" lnSpcReduction="10000"/>
          </a:bodyPr>
          <a:lstStyle/>
          <a:p>
            <a:r>
              <a:rPr lang="ro-RO" dirty="0">
                <a:solidFill>
                  <a:srgbClr val="7030A0"/>
                </a:solidFill>
              </a:rPr>
              <a:t>Vețeleanu Ștefan</a:t>
            </a:r>
            <a:endParaRPr lang="en-US" dirty="0">
              <a:solidFill>
                <a:srgbClr val="7030A0"/>
              </a:solidFill>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119" y="370703"/>
            <a:ext cx="7030995" cy="400110"/>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Spectrul Sonor</a:t>
            </a:r>
            <a:r>
              <a:rPr lang="en-US" sz="2000" dirty="0">
                <a:solidFill>
                  <a:srgbClr val="7030A0"/>
                </a:solidFill>
                <a:latin typeface="Arial Black" panose="020B0A04020102020204" pitchFamily="34" charset="0"/>
              </a:rPr>
              <a:t> </a:t>
            </a:r>
            <a:r>
              <a:rPr lang="en-US" sz="2000" dirty="0">
                <a:latin typeface="Arial Black" panose="020B0A04020102020204" pitchFamily="34" charset="0"/>
              </a:rPr>
              <a:t>:</a:t>
            </a:r>
            <a:endParaRPr lang="ro-RO" sz="2000" dirty="0">
              <a:latin typeface="Arial Black" panose="020B0A04020102020204" pitchFamily="34" charset="0"/>
            </a:endParaRPr>
          </a:p>
        </p:txBody>
      </p:sp>
      <p:sp>
        <p:nvSpPr>
          <p:cNvPr id="3" name="TextBox 2"/>
          <p:cNvSpPr txBox="1"/>
          <p:nvPr/>
        </p:nvSpPr>
        <p:spPr>
          <a:xfrm>
            <a:off x="1173892" y="1075038"/>
            <a:ext cx="5659394" cy="5324535"/>
          </a:xfrm>
          <a:prstGeom prst="rect">
            <a:avLst/>
          </a:prstGeom>
          <a:noFill/>
        </p:spPr>
        <p:txBody>
          <a:bodyPr wrap="square" rtlCol="0">
            <a:spAutoFit/>
          </a:bodyPr>
          <a:lstStyle/>
          <a:p>
            <a:r>
              <a:rPr lang="ro-RO" sz="2000" dirty="0">
                <a:latin typeface="Arial Black" panose="020B0A04020102020204" pitchFamily="34" charset="0"/>
              </a:rPr>
              <a:t>Majoritatea sunetelor sunt </a:t>
            </a:r>
            <a:r>
              <a:rPr lang="ro-RO" sz="2000" dirty="0">
                <a:solidFill>
                  <a:srgbClr val="FF0000"/>
                </a:solidFill>
                <a:latin typeface="Arial Black" panose="020B0A04020102020204" pitchFamily="34" charset="0"/>
              </a:rPr>
              <a:t>amestecuri complexe de vibraţii</a:t>
            </a:r>
            <a:r>
              <a:rPr lang="ro-RO" sz="2000" dirty="0">
                <a:latin typeface="Arial Black" panose="020B0A04020102020204" pitchFamily="34" charset="0"/>
              </a:rPr>
              <a:t>. Un spectru sonor constituie reprezentarea sunetului prin amplitudinea sau prin faza relativă a vibraţiilor corespunzătoare fiecărei frecvenţe</a:t>
            </a:r>
            <a:endParaRPr lang="en-US" sz="2000" dirty="0">
              <a:latin typeface="Arial Black" panose="020B0A04020102020204" pitchFamily="34" charset="0"/>
            </a:endParaRPr>
          </a:p>
          <a:p>
            <a:endParaRPr lang="en-US" sz="2000" dirty="0">
              <a:latin typeface="Arial Black" panose="020B0A04020102020204" pitchFamily="34" charset="0"/>
            </a:endParaRPr>
          </a:p>
          <a:p>
            <a:endParaRPr lang="en-US" sz="2000" dirty="0">
              <a:latin typeface="Arial Black" panose="020B0A04020102020204" pitchFamily="34" charset="0"/>
            </a:endParaRPr>
          </a:p>
          <a:p>
            <a:r>
              <a:rPr lang="ro-RO" sz="2000" dirty="0">
                <a:latin typeface="Arial Black" panose="020B0A04020102020204" pitchFamily="34" charset="0"/>
              </a:rPr>
              <a:t>În reprezentare grafică, pe axa verticală se aşează nivelul de intensitate sonoră, exprimat în decibeli, iar pe axa orizontală frecvenţa, exprimată în </a:t>
            </a:r>
            <a:r>
              <a:rPr lang="ro-RO" sz="2000" dirty="0">
                <a:solidFill>
                  <a:srgbClr val="FF0000"/>
                </a:solidFill>
                <a:latin typeface="Arial Black" panose="020B0A04020102020204" pitchFamily="34" charset="0"/>
              </a:rPr>
              <a:t>Hz</a:t>
            </a:r>
            <a:r>
              <a:rPr lang="ro-RO" sz="2000" dirty="0">
                <a:latin typeface="Arial Black" panose="020B0A04020102020204" pitchFamily="34" charset="0"/>
              </a:rPr>
              <a:t> sau în </a:t>
            </a:r>
            <a:r>
              <a:rPr lang="ro-RO" sz="2000" dirty="0">
                <a:solidFill>
                  <a:srgbClr val="FF0000"/>
                </a:solidFill>
                <a:latin typeface="Arial Black" panose="020B0A04020102020204" pitchFamily="34" charset="0"/>
              </a:rPr>
              <a:t>kHz</a:t>
            </a:r>
            <a:r>
              <a:rPr lang="ro-RO" sz="2000" dirty="0">
                <a:latin typeface="Arial Black" panose="020B0A04020102020204" pitchFamily="34" charset="0"/>
              </a:rPr>
              <a:t>. Imaginaţi-vă un recipient în care “turnaţi”</a:t>
            </a:r>
            <a:r>
              <a:rPr lang="en-US" sz="2000" dirty="0">
                <a:latin typeface="Arial Black" panose="020B0A04020102020204" pitchFamily="34" charset="0"/>
              </a:rPr>
              <a:t> </a:t>
            </a:r>
            <a:r>
              <a:rPr lang="ro-RO" sz="2000" dirty="0">
                <a:latin typeface="Arial Black" panose="020B0A04020102020204" pitchFamily="34" charset="0"/>
              </a:rPr>
              <a:t>diverse “cantităţi” de vibraţii de frecvenţe diferite, le amestecaţi şi veţi obţine un sunet complicat. </a:t>
            </a:r>
          </a:p>
        </p:txBody>
      </p:sp>
      <p:pic>
        <p:nvPicPr>
          <p:cNvPr id="4" name="Picture 3"/>
          <p:cNvPicPr>
            <a:picLocks noChangeAspect="1"/>
          </p:cNvPicPr>
          <p:nvPr/>
        </p:nvPicPr>
        <p:blipFill>
          <a:blip r:embed="rId2"/>
          <a:stretch>
            <a:fillRect/>
          </a:stretch>
        </p:blipFill>
        <p:spPr>
          <a:xfrm>
            <a:off x="7587049" y="770813"/>
            <a:ext cx="4394886" cy="2929924"/>
          </a:xfrm>
          <a:prstGeom prst="rect">
            <a:avLst/>
          </a:prstGeom>
        </p:spPr>
      </p:pic>
    </p:spTree>
    <p:extLst>
      <p:ext uri="{BB962C8B-B14F-4D97-AF65-F5344CB8AC3E}">
        <p14:creationId xmlns:p14="http://schemas.microsoft.com/office/powerpoint/2010/main" val="3172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8553" y="633046"/>
            <a:ext cx="8039687" cy="6832640"/>
          </a:xfrm>
          <a:prstGeom prst="rect">
            <a:avLst/>
          </a:prstGeom>
          <a:noFill/>
        </p:spPr>
        <p:txBody>
          <a:bodyPr wrap="square" rtlCol="0">
            <a:spAutoFit/>
          </a:bodyPr>
          <a:lstStyle/>
          <a:p>
            <a:r>
              <a:rPr lang="ro-RO" sz="2000" b="1" dirty="0">
                <a:solidFill>
                  <a:srgbClr val="FF0000"/>
                </a:solidFill>
                <a:latin typeface="Arial Black" panose="020B0A04020102020204" pitchFamily="34" charset="0"/>
              </a:rPr>
              <a:t>Decibelul</a:t>
            </a:r>
            <a:r>
              <a:rPr lang="ro-RO" sz="2000" dirty="0">
                <a:solidFill>
                  <a:srgbClr val="FF0000"/>
                </a:solidFill>
                <a:latin typeface="Arial Black" panose="020B0A04020102020204" pitchFamily="34" charset="0"/>
              </a:rPr>
              <a:t> (</a:t>
            </a:r>
            <a:r>
              <a:rPr lang="ro-RO" sz="2000" b="1" dirty="0">
                <a:solidFill>
                  <a:srgbClr val="FF0000"/>
                </a:solidFill>
                <a:latin typeface="Arial Black" panose="020B0A04020102020204" pitchFamily="34" charset="0"/>
              </a:rPr>
              <a:t>dB</a:t>
            </a:r>
            <a:r>
              <a:rPr lang="ro-RO" sz="2000" dirty="0">
                <a:solidFill>
                  <a:srgbClr val="FF0000"/>
                </a:solidFill>
                <a:latin typeface="Arial Black" panose="020B0A04020102020204" pitchFamily="34" charset="0"/>
              </a:rPr>
              <a:t>) </a:t>
            </a:r>
            <a:r>
              <a:rPr lang="ro-RO" sz="2000" dirty="0">
                <a:latin typeface="Arial Black" panose="020B0A04020102020204" pitchFamily="34" charset="0"/>
              </a:rPr>
              <a:t>este o</a:t>
            </a:r>
            <a:r>
              <a:rPr lang="en-US" sz="2000" dirty="0">
                <a:latin typeface="Arial Black" panose="020B0A04020102020204" pitchFamily="34" charset="0"/>
              </a:rPr>
              <a:t> </a:t>
            </a:r>
            <a:r>
              <a:rPr lang="ro-RO" sz="2000" dirty="0">
                <a:latin typeface="Arial Black" panose="020B0A04020102020204" pitchFamily="34" charset="0"/>
              </a:rPr>
              <a:t>măsură </a:t>
            </a:r>
            <a:r>
              <a:rPr lang="ro-RO" sz="2000" dirty="0">
                <a:latin typeface="Arial Black" panose="020B0A04020102020204" pitchFamily="34" charset="0"/>
                <a:hlinkClick r:id="rId2" tooltip="Logaritm"/>
              </a:rPr>
              <a:t>logaritmică</a:t>
            </a:r>
            <a:r>
              <a:rPr lang="ro-RO" sz="2000" dirty="0">
                <a:latin typeface="Arial Black" panose="020B0A04020102020204" pitchFamily="34" charset="0"/>
              </a:rPr>
              <a:t> a </a:t>
            </a:r>
            <a:r>
              <a:rPr lang="ro-RO" sz="2000" dirty="0">
                <a:latin typeface="Arial Black" panose="020B0A04020102020204" pitchFamily="34" charset="0"/>
                <a:hlinkClick r:id="rId3" tooltip="Raport"/>
              </a:rPr>
              <a:t>raportului</a:t>
            </a:r>
            <a:r>
              <a:rPr lang="ro-RO" sz="2000" dirty="0">
                <a:latin typeface="Arial Black" panose="020B0A04020102020204" pitchFamily="34" charset="0"/>
              </a:rPr>
              <a:t> dintre două puteri. Este folosită în </a:t>
            </a:r>
            <a:r>
              <a:rPr lang="ro-RO" sz="2000" dirty="0">
                <a:latin typeface="Arial Black" panose="020B0A04020102020204" pitchFamily="34" charset="0"/>
                <a:hlinkClick r:id="rId4" tooltip="Acustică"/>
              </a:rPr>
              <a:t>acustică</a:t>
            </a:r>
            <a:r>
              <a:rPr lang="ro-RO" sz="2000" dirty="0">
                <a:latin typeface="Arial Black" panose="020B0A04020102020204" pitchFamily="34" charset="0"/>
              </a:rPr>
              <a:t>, </a:t>
            </a:r>
            <a:r>
              <a:rPr lang="ro-RO" sz="2000" dirty="0">
                <a:latin typeface="Arial Black" panose="020B0A04020102020204" pitchFamily="34" charset="0"/>
                <a:hlinkClick r:id="rId5" tooltip="Fizică"/>
              </a:rPr>
              <a:t>fizică</a:t>
            </a:r>
            <a:r>
              <a:rPr lang="ro-RO" sz="2000" dirty="0">
                <a:latin typeface="Arial Black" panose="020B0A04020102020204" pitchFamily="34" charset="0"/>
              </a:rPr>
              <a:t>, </a:t>
            </a:r>
            <a:r>
              <a:rPr lang="ro-RO" sz="2000" dirty="0">
                <a:latin typeface="Arial Black" panose="020B0A04020102020204" pitchFamily="34" charset="0"/>
                <a:hlinkClick r:id="rId6" tooltip="Electronică"/>
              </a:rPr>
              <a:t>electronică</a:t>
            </a:r>
            <a:r>
              <a:rPr lang="ro-RO" sz="2000" dirty="0">
                <a:latin typeface="Arial Black" panose="020B0A04020102020204" pitchFamily="34" charset="0"/>
              </a:rPr>
              <a:t> (inginerie).</a:t>
            </a:r>
          </a:p>
          <a:p>
            <a:r>
              <a:rPr lang="ro-RO" sz="2000" dirty="0">
                <a:latin typeface="Arial Black" panose="020B0A04020102020204" pitchFamily="34" charset="0"/>
              </a:rPr>
              <a:t>Este a zecea parte dintr-un bel (B) (numit după </a:t>
            </a:r>
            <a:r>
              <a:rPr lang="ro-RO" sz="2000" dirty="0">
                <a:latin typeface="Arial Black" panose="020B0A04020102020204" pitchFamily="34" charset="0"/>
                <a:hlinkClick r:id="rId7" tooltip="Alexander Graham Bell"/>
              </a:rPr>
              <a:t>Alexander Graham Bell</a:t>
            </a:r>
            <a:r>
              <a:rPr lang="ro-RO" sz="2000" dirty="0">
                <a:latin typeface="Arial Black" panose="020B0A04020102020204" pitchFamily="34" charset="0"/>
              </a:rPr>
              <a:t> și inventat de </a:t>
            </a:r>
            <a:r>
              <a:rPr lang="ro-RO" sz="2000" dirty="0">
                <a:latin typeface="Arial Black" panose="020B0A04020102020204" pitchFamily="34" charset="0"/>
                <a:hlinkClick r:id="rId8" tooltip="Laboratoarele Bell"/>
              </a:rPr>
              <a:t>Laboratoarele Bell</a:t>
            </a:r>
            <a:r>
              <a:rPr lang="ro-RO" sz="2000" dirty="0">
                <a:latin typeface="Arial Black" panose="020B0A04020102020204" pitchFamily="34" charset="0"/>
              </a:rPr>
              <a:t>)</a:t>
            </a:r>
            <a:endParaRPr lang="en-US" sz="2000" dirty="0">
              <a:latin typeface="Arial Black" panose="020B0A04020102020204" pitchFamily="34" charset="0"/>
            </a:endParaRPr>
          </a:p>
          <a:p>
            <a:endParaRPr lang="en-US" sz="2000" dirty="0">
              <a:latin typeface="Arial Black" panose="020B0A04020102020204" pitchFamily="34" charset="0"/>
            </a:endParaRPr>
          </a:p>
          <a:p>
            <a:endParaRPr lang="en-US" sz="2000" dirty="0">
              <a:latin typeface="Arial Black" panose="020B0A04020102020204" pitchFamily="34" charset="0"/>
            </a:endParaRPr>
          </a:p>
          <a:p>
            <a:r>
              <a:rPr lang="ro-RO" sz="2000" b="1" dirty="0">
                <a:solidFill>
                  <a:srgbClr val="7030A0"/>
                </a:solidFill>
                <a:latin typeface="Arial Black" panose="020B0A04020102020204" pitchFamily="34" charset="0"/>
              </a:rPr>
              <a:t>Frecvența</a:t>
            </a:r>
            <a:endParaRPr lang="en-US" sz="2000" b="1" dirty="0">
              <a:solidFill>
                <a:srgbClr val="7030A0"/>
              </a:solidFill>
              <a:latin typeface="Arial Black" panose="020B0A04020102020204" pitchFamily="34" charset="0"/>
            </a:endParaRPr>
          </a:p>
          <a:p>
            <a:r>
              <a:rPr lang="en-US" sz="2000" dirty="0">
                <a:latin typeface="Arial Black" panose="020B0A04020102020204" pitchFamily="34" charset="0"/>
              </a:rPr>
              <a:t>        </a:t>
            </a:r>
            <a:r>
              <a:rPr lang="ro-RO" sz="2000" dirty="0">
                <a:latin typeface="Arial Black" panose="020B0A04020102020204" pitchFamily="34" charset="0"/>
              </a:rPr>
              <a:t>Sunetele cele mai obișnuite, precum vocea umană (</a:t>
            </a:r>
            <a:r>
              <a:rPr lang="ro-RO" sz="2000" dirty="0">
                <a:solidFill>
                  <a:srgbClr val="7030A0"/>
                </a:solidFill>
                <a:latin typeface="Arial Black" panose="020B0A04020102020204" pitchFamily="34" charset="0"/>
              </a:rPr>
              <a:t>800-4.000 Hz</a:t>
            </a:r>
            <a:r>
              <a:rPr lang="ro-RO" sz="2000" dirty="0">
                <a:latin typeface="Arial Black" panose="020B0A04020102020204" pitchFamily="34" charset="0"/>
              </a:rPr>
              <a:t>) se găsesc în gama de frecvențe înalte și medii. Sunetele cu frecvență joasă (</a:t>
            </a:r>
            <a:r>
              <a:rPr lang="ro-RO" sz="2000" dirty="0">
                <a:solidFill>
                  <a:srgbClr val="7030A0"/>
                </a:solidFill>
                <a:latin typeface="Arial Black" panose="020B0A04020102020204" pitchFamily="34" charset="0"/>
              </a:rPr>
              <a:t>sub 500 Hz</a:t>
            </a:r>
            <a:r>
              <a:rPr lang="ro-RO" sz="2000" dirty="0">
                <a:latin typeface="Arial Black" panose="020B0A04020102020204" pitchFamily="34" charset="0"/>
              </a:rPr>
              <a:t>) sunt generate de obicei de motoare mari, sisteme de aerisire etc. Urechea umană poate percepe sunete dintr-o gamă cuprinsă între </a:t>
            </a:r>
            <a:r>
              <a:rPr lang="ro-RO" sz="2000" dirty="0">
                <a:solidFill>
                  <a:srgbClr val="7030A0"/>
                </a:solidFill>
                <a:latin typeface="Arial Black" panose="020B0A04020102020204" pitchFamily="34" charset="0"/>
              </a:rPr>
              <a:t>20</a:t>
            </a:r>
            <a:r>
              <a:rPr lang="ro-RO" sz="2000" dirty="0">
                <a:latin typeface="Arial Black" panose="020B0A04020102020204" pitchFamily="34" charset="0"/>
              </a:rPr>
              <a:t> și </a:t>
            </a:r>
            <a:r>
              <a:rPr lang="ro-RO" sz="2000" dirty="0">
                <a:solidFill>
                  <a:srgbClr val="7030A0"/>
                </a:solidFill>
                <a:latin typeface="Arial Black" panose="020B0A04020102020204" pitchFamily="34" charset="0"/>
              </a:rPr>
              <a:t>20.000 Hz</a:t>
            </a:r>
            <a:r>
              <a:rPr lang="ro-RO" sz="2000" dirty="0">
                <a:latin typeface="Arial Black" panose="020B0A04020102020204" pitchFamily="34" charset="0"/>
              </a:rPr>
              <a:t>. Odată cu trecerea timpului, procesul de îmbătrânire sau expunerea la zgomote de nivel ridicat determină degradarea auzului, ceea ce îngreunează perceperea sunetelor de frecvență înaltă.</a:t>
            </a:r>
            <a:endParaRPr lang="ro-RO" sz="2000" dirty="0">
              <a:solidFill>
                <a:srgbClr val="7030A0"/>
              </a:solidFill>
              <a:latin typeface="Arial Black" panose="020B0A04020102020204" pitchFamily="34" charset="0"/>
            </a:endParaRPr>
          </a:p>
          <a:p>
            <a:br>
              <a:rPr lang="ro-RO" sz="2000" dirty="0"/>
            </a:br>
            <a:endParaRPr lang="ro-RO" sz="2000" dirty="0">
              <a:latin typeface="Arial Black" panose="020B0A04020102020204" pitchFamily="34" charset="0"/>
            </a:endParaRPr>
          </a:p>
          <a:p>
            <a:endParaRPr lang="ro-RO"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4073" y="633046"/>
            <a:ext cx="3124636" cy="6032500"/>
          </a:xfrm>
          <a:prstGeom prst="rect">
            <a:avLst/>
          </a:prstGeom>
        </p:spPr>
      </p:pic>
    </p:spTree>
    <p:extLst>
      <p:ext uri="{BB962C8B-B14F-4D97-AF65-F5344CB8AC3E}">
        <p14:creationId xmlns:p14="http://schemas.microsoft.com/office/powerpoint/2010/main" val="206551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ro-RO" b="1" dirty="0"/>
              <a:t>Sunetul in fizică</a:t>
            </a:r>
          </a:p>
        </p:txBody>
      </p:sp>
      <p:sp>
        <p:nvSpPr>
          <p:cNvPr id="14" name="Content Placeholder 2"/>
          <p:cNvSpPr>
            <a:spLocks noGrp="1"/>
          </p:cNvSpPr>
          <p:nvPr>
            <p:ph idx="1"/>
          </p:nvPr>
        </p:nvSpPr>
        <p:spPr>
          <a:xfrm>
            <a:off x="380712" y="2227819"/>
            <a:ext cx="5713764" cy="3987629"/>
          </a:xfrm>
        </p:spPr>
        <p:txBody>
          <a:bodyPr>
            <a:normAutofit fontScale="85000" lnSpcReduction="20000"/>
          </a:bodyPr>
          <a:lstStyle/>
          <a:p>
            <a:r>
              <a:rPr lang="ro-RO" dirty="0">
                <a:solidFill>
                  <a:srgbClr val="7030A0"/>
                </a:solidFill>
                <a:latin typeface="Arial Black" panose="020B0A04020102020204" pitchFamily="34" charset="0"/>
              </a:rPr>
              <a:t>Sunetul</a:t>
            </a:r>
            <a:r>
              <a:rPr lang="ro-RO" dirty="0">
                <a:latin typeface="Arial Black" panose="020B0A04020102020204" pitchFamily="34" charset="0"/>
              </a:rPr>
              <a:t> este un fenomen fizic care stimuleaza simtul auzului. La oameni auzul are loc cand vibratiile de frecvente intre 15 si 20.000 de hertzi ajung la urechea interna. Hertzul, sau Hz, este unitatea de masura a frecventei egala cu o perioada pe secunda. Astfel de vibratii ajung la urechea interna cand sunt transmise prin aer, si termenul sunet este ceva restrictionat la astfel de unde care vibreaza in aer. Fizicienii moderni, insa, extind termenul pentru a include vibratii similare in medii lichide sau solide. Sunete de frecvente mai mari de 20.000 Hz sunt numite ultrasonice.</a:t>
            </a:r>
            <a:endParaRPr lang="en-US" dirty="0">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2" y="2437883"/>
            <a:ext cx="5372741" cy="3567500"/>
          </a:xfrm>
          <a:prstGeom prst="rect">
            <a:avLst/>
          </a:prstGeom>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1914" y="358345"/>
            <a:ext cx="7253416" cy="1631216"/>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Aşadar</a:t>
            </a:r>
            <a:r>
              <a:rPr lang="ro-RO" sz="2000" dirty="0">
                <a:latin typeface="Arial Black" panose="020B0A04020102020204" pitchFamily="34" charset="0"/>
              </a:rPr>
              <a:t>, o undă sonoră reprezintă o serie de compresii şi de extensii alternative ale aerului. Fiecare moleculă transferă energia moleculei vecine, dar după ce unda sonoră a trecut, fiecare moleculă rămâne în poziţia sa iniţială.</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7751" y="358346"/>
            <a:ext cx="4090086" cy="1631216"/>
          </a:xfrm>
          <a:prstGeom prst="rect">
            <a:avLst/>
          </a:prstGeom>
        </p:spPr>
      </p:pic>
      <p:sp>
        <p:nvSpPr>
          <p:cNvPr id="8" name="TextBox 7"/>
          <p:cNvSpPr txBox="1"/>
          <p:nvPr/>
        </p:nvSpPr>
        <p:spPr>
          <a:xfrm>
            <a:off x="481914" y="3712820"/>
            <a:ext cx="7253416" cy="1938992"/>
          </a:xfrm>
          <a:prstGeom prst="rect">
            <a:avLst/>
          </a:prstGeom>
          <a:noFill/>
        </p:spPr>
        <p:txBody>
          <a:bodyPr wrap="square" rtlCol="0">
            <a:spAutoFit/>
          </a:bodyPr>
          <a:lstStyle/>
          <a:p>
            <a:r>
              <a:rPr lang="ro-RO" sz="2000" dirty="0">
                <a:solidFill>
                  <a:srgbClr val="002060"/>
                </a:solidFill>
                <a:latin typeface="Arial Black" panose="020B0A04020102020204" pitchFamily="34" charset="0"/>
              </a:rPr>
              <a:t>Amplitudinea</a:t>
            </a:r>
            <a:r>
              <a:rPr lang="ro-RO" sz="2000" dirty="0">
                <a:latin typeface="Arial Black" panose="020B0A04020102020204" pitchFamily="34" charset="0"/>
              </a:rPr>
              <a:t> undei reprezintă depărtarea maximă pe care o înregistrează punctele din mediul elastic faţă de poziţia lor iniţială. Când amplitudinea undei sonore este mai mare timpanul urechii percepe variaţii de presiune mai mari şi sunetul este auzit mai puternic.</a:t>
            </a:r>
          </a:p>
        </p:txBody>
      </p:sp>
      <p:pic>
        <p:nvPicPr>
          <p:cNvPr id="9" name="Picture 8"/>
          <p:cNvPicPr>
            <a:picLocks noChangeAspect="1"/>
          </p:cNvPicPr>
          <p:nvPr/>
        </p:nvPicPr>
        <p:blipFill>
          <a:blip r:embed="rId3"/>
          <a:stretch>
            <a:fillRect/>
          </a:stretch>
        </p:blipFill>
        <p:spPr>
          <a:xfrm>
            <a:off x="7957751" y="3712820"/>
            <a:ext cx="4090086" cy="1938992"/>
          </a:xfrm>
          <a:prstGeom prst="rect">
            <a:avLst/>
          </a:prstGeom>
        </p:spPr>
      </p:pic>
    </p:spTree>
    <p:extLst>
      <p:ext uri="{BB962C8B-B14F-4D97-AF65-F5344CB8AC3E}">
        <p14:creationId xmlns:p14="http://schemas.microsoft.com/office/powerpoint/2010/main" val="416541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270" y="432487"/>
            <a:ext cx="7883609" cy="1015663"/>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Sunetul</a:t>
            </a:r>
            <a:r>
              <a:rPr lang="ro-RO" sz="2000" dirty="0">
                <a:latin typeface="Arial Black" panose="020B0A04020102020204" pitchFamily="34" charset="0"/>
              </a:rPr>
              <a:t> fundamental are frecvenţa egală cu frecvenţa fundamentală a sursei (cea mai coborâtă dintre frecvenţele proprii). </a:t>
            </a:r>
          </a:p>
        </p:txBody>
      </p:sp>
      <p:sp>
        <p:nvSpPr>
          <p:cNvPr id="8" name="TextBox 7"/>
          <p:cNvSpPr txBox="1"/>
          <p:nvPr/>
        </p:nvSpPr>
        <p:spPr>
          <a:xfrm>
            <a:off x="494272" y="1816443"/>
            <a:ext cx="7883608" cy="707886"/>
          </a:xfrm>
          <a:prstGeom prst="rect">
            <a:avLst/>
          </a:prstGeom>
          <a:noFill/>
        </p:spPr>
        <p:txBody>
          <a:bodyPr wrap="square" rtlCol="0">
            <a:spAutoFit/>
          </a:bodyPr>
          <a:lstStyle/>
          <a:p>
            <a:r>
              <a:rPr lang="ro-RO" sz="2000" dirty="0">
                <a:solidFill>
                  <a:srgbClr val="002060"/>
                </a:solidFill>
                <a:latin typeface="Arial Black" panose="020B0A04020102020204" pitchFamily="34" charset="0"/>
              </a:rPr>
              <a:t>Armonica</a:t>
            </a:r>
            <a:r>
              <a:rPr lang="ro-RO" sz="2000" dirty="0">
                <a:latin typeface="Arial Black" panose="020B0A04020102020204" pitchFamily="34" charset="0"/>
              </a:rPr>
              <a:t> este sunetul care are frecvenţa egală cu un multiplu întreg al frecvenţei fundamentale.</a:t>
            </a:r>
          </a:p>
        </p:txBody>
      </p:sp>
      <p:sp>
        <p:nvSpPr>
          <p:cNvPr id="9" name="TextBox 8"/>
          <p:cNvSpPr txBox="1"/>
          <p:nvPr/>
        </p:nvSpPr>
        <p:spPr>
          <a:xfrm>
            <a:off x="494271" y="3274541"/>
            <a:ext cx="7883609" cy="707886"/>
          </a:xfrm>
          <a:prstGeom prst="rect">
            <a:avLst/>
          </a:prstGeom>
          <a:noFill/>
        </p:spPr>
        <p:txBody>
          <a:bodyPr wrap="square" rtlCol="0">
            <a:spAutoFit/>
          </a:bodyPr>
          <a:lstStyle/>
          <a:p>
            <a:r>
              <a:rPr lang="ro-RO" sz="2000" dirty="0">
                <a:latin typeface="Arial Black" panose="020B0A04020102020204" pitchFamily="34" charset="0"/>
              </a:rPr>
              <a:t>Potrivit compoziţiei spectrale, </a:t>
            </a:r>
            <a:r>
              <a:rPr lang="ro-RO" sz="2000" dirty="0">
                <a:solidFill>
                  <a:srgbClr val="7030A0"/>
                </a:solidFill>
                <a:latin typeface="Arial Black" panose="020B0A04020102020204" pitchFamily="34" charset="0"/>
              </a:rPr>
              <a:t>sunetele</a:t>
            </a:r>
            <a:r>
              <a:rPr lang="ro-RO" sz="2000" dirty="0">
                <a:latin typeface="Arial Black" panose="020B0A04020102020204" pitchFamily="34" charset="0"/>
              </a:rPr>
              <a:t> se pot clasifica în:  </a:t>
            </a:r>
          </a:p>
        </p:txBody>
      </p:sp>
      <p:sp>
        <p:nvSpPr>
          <p:cNvPr id="10" name="TextBox 9"/>
          <p:cNvSpPr txBox="1"/>
          <p:nvPr/>
        </p:nvSpPr>
        <p:spPr>
          <a:xfrm>
            <a:off x="494271" y="3982427"/>
            <a:ext cx="7883610" cy="2554545"/>
          </a:xfrm>
          <a:prstGeom prst="rect">
            <a:avLst/>
          </a:prstGeom>
          <a:noFill/>
        </p:spPr>
        <p:txBody>
          <a:bodyPr wrap="square" rtlCol="0">
            <a:spAutoFit/>
          </a:bodyPr>
          <a:lstStyle/>
          <a:p>
            <a:pPr marL="342900" indent="-342900">
              <a:buFont typeface="+mj-lt"/>
              <a:buAutoNum type="arabicPeriod"/>
            </a:pPr>
            <a:r>
              <a:rPr lang="ro-RO" sz="2000" dirty="0">
                <a:latin typeface="Arial Black" panose="020B0A04020102020204" pitchFamily="34" charset="0"/>
              </a:rPr>
              <a:t>- </a:t>
            </a:r>
            <a:r>
              <a:rPr lang="ro-RO" sz="2000" dirty="0">
                <a:solidFill>
                  <a:srgbClr val="FF0000"/>
                </a:solidFill>
                <a:latin typeface="Arial Black" panose="020B0A04020102020204" pitchFamily="34" charset="0"/>
              </a:rPr>
              <a:t>Sunete simple </a:t>
            </a:r>
            <a:r>
              <a:rPr lang="ro-RO" sz="2000" dirty="0">
                <a:latin typeface="Arial Black" panose="020B0A04020102020204" pitchFamily="34" charset="0"/>
              </a:rPr>
              <a:t>(pure) - sunt produse de o oscilaţie armonică (sinusoidală) şi au în spectrul acustic o singură linie;</a:t>
            </a:r>
          </a:p>
          <a:p>
            <a:pPr marL="342900" indent="-342900">
              <a:buFont typeface="+mj-lt"/>
              <a:buAutoNum type="arabicPeriod"/>
            </a:pPr>
            <a:r>
              <a:rPr lang="ro-RO" sz="2000" dirty="0">
                <a:solidFill>
                  <a:schemeClr val="accent4">
                    <a:lumMod val="50000"/>
                  </a:schemeClr>
                </a:solidFill>
                <a:latin typeface="Arial Black" panose="020B0A04020102020204" pitchFamily="34" charset="0"/>
              </a:rPr>
              <a:t>Sunete complexe </a:t>
            </a:r>
            <a:r>
              <a:rPr lang="ro-RO" sz="2000" dirty="0">
                <a:latin typeface="Arial Black" panose="020B0A04020102020204" pitchFamily="34" charset="0"/>
              </a:rPr>
              <a:t>(compuse) - sunt produse de oscilaţii complexe şi conţin un număr de sunete simple. Spectrul armonic respectiv este caracterizat de un număr de linii, care corespund frecvenţei fundamentale şi armonicelor respective. </a:t>
            </a:r>
          </a:p>
        </p:txBody>
      </p:sp>
    </p:spTree>
    <p:extLst>
      <p:ext uri="{BB962C8B-B14F-4D97-AF65-F5344CB8AC3E}">
        <p14:creationId xmlns:p14="http://schemas.microsoft.com/office/powerpoint/2010/main" val="101191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9978" y="1634923"/>
            <a:ext cx="8500062" cy="2387600"/>
          </a:xfrm>
        </p:spPr>
        <p:txBody>
          <a:bodyPr/>
          <a:lstStyle/>
          <a:p>
            <a:r>
              <a:rPr lang="ro-RO" dirty="0">
                <a:solidFill>
                  <a:srgbClr val="C00000"/>
                </a:solidFill>
                <a:latin typeface="Arial Black" panose="020B0A04020102020204" pitchFamily="34" charset="0"/>
              </a:rPr>
              <a:t>SUNETE.</a:t>
            </a:r>
            <a:r>
              <a:rPr lang="ro-RO" dirty="0"/>
              <a:t> Înregistrarea sunetelor</a:t>
            </a:r>
          </a:p>
        </p:txBody>
      </p:sp>
      <p:sp>
        <p:nvSpPr>
          <p:cNvPr id="3" name="Subtitle 2"/>
          <p:cNvSpPr>
            <a:spLocks noGrp="1"/>
          </p:cNvSpPr>
          <p:nvPr>
            <p:ph type="subTitle" idx="1"/>
          </p:nvPr>
        </p:nvSpPr>
        <p:spPr/>
        <p:txBody>
          <a:bodyPr/>
          <a:lstStyle/>
          <a:p>
            <a:endParaRPr lang="ro-RO"/>
          </a:p>
        </p:txBody>
      </p:sp>
    </p:spTree>
    <p:extLst>
      <p:ext uri="{BB962C8B-B14F-4D97-AF65-F5344CB8AC3E}">
        <p14:creationId xmlns:p14="http://schemas.microsoft.com/office/powerpoint/2010/main" val="2984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4270" y="358346"/>
            <a:ext cx="7339914" cy="1323439"/>
          </a:xfrm>
          <a:prstGeom prst="rect">
            <a:avLst/>
          </a:prstGeom>
          <a:noFill/>
        </p:spPr>
        <p:txBody>
          <a:bodyPr wrap="square" rtlCol="0">
            <a:spAutoFit/>
          </a:bodyPr>
          <a:lstStyle/>
          <a:p>
            <a:r>
              <a:rPr lang="ro-RO" sz="2000" dirty="0">
                <a:solidFill>
                  <a:srgbClr val="C00000"/>
                </a:solidFill>
                <a:latin typeface="Arial Black" panose="020B0A04020102020204" pitchFamily="34" charset="0"/>
              </a:rPr>
              <a:t>Zgomote</a:t>
            </a:r>
            <a:r>
              <a:rPr lang="ro-RO" sz="2000" dirty="0">
                <a:latin typeface="Arial Black" panose="020B0A04020102020204" pitchFamily="34" charset="0"/>
              </a:rPr>
              <a:t> - sunt un amestec de sunete de orice fel, fără componente bine definite, produse de oscilaţii complexe, caracterizate de un spectru de frecvenţe continuu, cel puţin într-o anumită bandă. </a:t>
            </a:r>
          </a:p>
        </p:txBody>
      </p:sp>
      <p:sp>
        <p:nvSpPr>
          <p:cNvPr id="5" name="TextBox 4"/>
          <p:cNvSpPr txBox="1"/>
          <p:nvPr/>
        </p:nvSpPr>
        <p:spPr>
          <a:xfrm>
            <a:off x="494270" y="1964725"/>
            <a:ext cx="7339914" cy="1938992"/>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Sunetele</a:t>
            </a:r>
            <a:r>
              <a:rPr lang="ro-RO" sz="2000" dirty="0">
                <a:latin typeface="Arial Black" panose="020B0A04020102020204" pitchFamily="34" charset="0"/>
              </a:rPr>
              <a:t> pure sunt emise de prea puţine instrumente muzicale clasice şi uneori numai în anumite registre ale lor. Instrumentele muzicale electronice constituie sursa lor cea mai importantă. Din punct de vedere muzical, ele sunt în general reci, fade, lipsindu-le timbrul.</a:t>
            </a:r>
          </a:p>
        </p:txBody>
      </p:sp>
      <p:sp>
        <p:nvSpPr>
          <p:cNvPr id="6" name="TextBox 5"/>
          <p:cNvSpPr txBox="1"/>
          <p:nvPr/>
        </p:nvSpPr>
        <p:spPr>
          <a:xfrm>
            <a:off x="494270" y="4172017"/>
            <a:ext cx="7339914" cy="2246769"/>
          </a:xfrm>
          <a:prstGeom prst="rect">
            <a:avLst/>
          </a:prstGeom>
          <a:noFill/>
        </p:spPr>
        <p:txBody>
          <a:bodyPr wrap="square" rtlCol="0">
            <a:spAutoFit/>
          </a:bodyPr>
          <a:lstStyle/>
          <a:p>
            <a:r>
              <a:rPr lang="ro-RO" sz="2000" dirty="0">
                <a:solidFill>
                  <a:srgbClr val="002060"/>
                </a:solidFill>
                <a:latin typeface="Arial Black" panose="020B0A04020102020204" pitchFamily="34" charset="0"/>
              </a:rPr>
              <a:t>Sunetele</a:t>
            </a:r>
            <a:r>
              <a:rPr lang="ro-RO" sz="2000" dirty="0">
                <a:latin typeface="Arial Black" panose="020B0A04020102020204" pitchFamily="34" charset="0"/>
              </a:rPr>
              <a:t> complexe reprezentate prin spectre de linii formează o categorie foarte largă. Aici sunt cuprinse sunetele celor mai multe şi mai importante instrumente muzicale, vocalele, sunetul sirenelor şi al claxoanelor, al şuierătorilor şi al unor motoare, zumzetul şi bâzâitul multor insecte etc.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542" y="358346"/>
            <a:ext cx="3724275" cy="6060440"/>
          </a:xfrm>
          <a:prstGeom prst="rect">
            <a:avLst/>
          </a:prstGeom>
        </p:spPr>
      </p:pic>
    </p:spTree>
    <p:extLst>
      <p:ext uri="{BB962C8B-B14F-4D97-AF65-F5344CB8AC3E}">
        <p14:creationId xmlns:p14="http://schemas.microsoft.com/office/powerpoint/2010/main" val="427919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617838"/>
            <a:ext cx="9415849" cy="400110"/>
          </a:xfrm>
          <a:prstGeom prst="rect">
            <a:avLst/>
          </a:prstGeom>
          <a:noFill/>
        </p:spPr>
        <p:txBody>
          <a:bodyPr wrap="square" rtlCol="0">
            <a:spAutoFit/>
          </a:bodyPr>
          <a:lstStyle/>
          <a:p>
            <a:r>
              <a:rPr lang="pt-BR" sz="2000" dirty="0">
                <a:solidFill>
                  <a:srgbClr val="002060"/>
                </a:solidFill>
                <a:latin typeface="Arial Black" panose="020B0A04020102020204" pitchFamily="34" charset="0"/>
              </a:rPr>
              <a:t>Sunetele</a:t>
            </a:r>
            <a:r>
              <a:rPr lang="pt-BR" sz="2000" dirty="0">
                <a:latin typeface="Arial Black" panose="020B0A04020102020204" pitchFamily="34" charset="0"/>
              </a:rPr>
              <a:t> se deosebesc între ele printr-o serie de calităţi precum: </a:t>
            </a:r>
            <a:endParaRPr lang="ro-RO" sz="2000" dirty="0">
              <a:latin typeface="Arial Black" panose="020B0A04020102020204" pitchFamily="34" charset="0"/>
            </a:endParaRPr>
          </a:p>
        </p:txBody>
      </p:sp>
      <p:sp>
        <p:nvSpPr>
          <p:cNvPr id="3" name="TextBox 2"/>
          <p:cNvSpPr txBox="1"/>
          <p:nvPr/>
        </p:nvSpPr>
        <p:spPr>
          <a:xfrm>
            <a:off x="605481" y="1631092"/>
            <a:ext cx="11108724" cy="1938992"/>
          </a:xfrm>
          <a:prstGeom prst="rect">
            <a:avLst/>
          </a:prstGeom>
          <a:noFill/>
        </p:spPr>
        <p:txBody>
          <a:bodyPr wrap="square" rtlCol="0">
            <a:spAutoFit/>
          </a:bodyPr>
          <a:lstStyle/>
          <a:p>
            <a:pPr marL="342900" indent="-342900">
              <a:buFont typeface="+mj-lt"/>
              <a:buAutoNum type="arabicParenR"/>
            </a:pPr>
            <a:r>
              <a:rPr lang="ro-RO" sz="2000" dirty="0">
                <a:solidFill>
                  <a:srgbClr val="FF0000"/>
                </a:solidFill>
                <a:latin typeface="Arial Black" panose="020B0A04020102020204" pitchFamily="34" charset="0"/>
              </a:rPr>
              <a:t>Intensitatea sonoră</a:t>
            </a:r>
            <a:r>
              <a:rPr lang="ro-RO" sz="2000" dirty="0">
                <a:latin typeface="Arial Black" panose="020B0A04020102020204" pitchFamily="34" charset="0"/>
              </a:rPr>
              <a:t> care măsoară energia transferată de unda sonoră în unitatea de timp, prin unitatea de arie a unei suprafeţe aşezate perpendicular pe direcţia de propagare a undei. Se notează cu I, se măsoară în W/m2 şi este direct proporţională cu amplitudinea undei sonore. Vom alege ca nivel de referinţă o valoare a intensităţii I0= 10-12 W/m2 . Mărimea care este definită de relaţia:</a:t>
            </a:r>
          </a:p>
        </p:txBody>
      </p:sp>
      <p:pic>
        <p:nvPicPr>
          <p:cNvPr id="4" name="Picture 3"/>
          <p:cNvPicPr>
            <a:picLocks noChangeAspect="1"/>
          </p:cNvPicPr>
          <p:nvPr/>
        </p:nvPicPr>
        <p:blipFill>
          <a:blip r:embed="rId2"/>
          <a:stretch>
            <a:fillRect/>
          </a:stretch>
        </p:blipFill>
        <p:spPr>
          <a:xfrm>
            <a:off x="914400" y="3709482"/>
            <a:ext cx="10799805" cy="947492"/>
          </a:xfrm>
          <a:prstGeom prst="rect">
            <a:avLst/>
          </a:prstGeom>
        </p:spPr>
      </p:pic>
      <p:sp>
        <p:nvSpPr>
          <p:cNvPr id="5" name="TextBox 4"/>
          <p:cNvSpPr txBox="1"/>
          <p:nvPr/>
        </p:nvSpPr>
        <p:spPr>
          <a:xfrm>
            <a:off x="518984" y="5090983"/>
            <a:ext cx="11195221" cy="1323439"/>
          </a:xfrm>
          <a:prstGeom prst="rect">
            <a:avLst/>
          </a:prstGeom>
          <a:noFill/>
        </p:spPr>
        <p:txBody>
          <a:bodyPr wrap="square" rtlCol="0">
            <a:spAutoFit/>
          </a:bodyPr>
          <a:lstStyle/>
          <a:p>
            <a:r>
              <a:rPr lang="ro-RO" sz="2000" dirty="0">
                <a:latin typeface="Arial Black" panose="020B0A04020102020204" pitchFamily="34" charset="0"/>
              </a:rPr>
              <a:t>Se numeşte </a:t>
            </a:r>
            <a:r>
              <a:rPr lang="ro-RO" sz="2000" dirty="0">
                <a:solidFill>
                  <a:srgbClr val="0070C0"/>
                </a:solidFill>
                <a:latin typeface="Arial Black" panose="020B0A04020102020204" pitchFamily="34" charset="0"/>
              </a:rPr>
              <a:t>nivel de intensitate sonoră</a:t>
            </a:r>
            <a:r>
              <a:rPr lang="ro-RO" sz="2000" dirty="0">
                <a:latin typeface="Arial Black" panose="020B0A04020102020204" pitchFamily="34" charset="0"/>
              </a:rPr>
              <a:t>. Valorile sale se exprimă în </a:t>
            </a:r>
            <a:r>
              <a:rPr lang="ro-RO" sz="2000" dirty="0">
                <a:solidFill>
                  <a:srgbClr val="7030A0"/>
                </a:solidFill>
                <a:latin typeface="Arial Black" panose="020B0A04020102020204" pitchFamily="34" charset="0"/>
              </a:rPr>
              <a:t>DECIBELI</a:t>
            </a:r>
            <a:r>
              <a:rPr lang="ro-RO" sz="2000" dirty="0">
                <a:latin typeface="Arial Black" panose="020B0A04020102020204" pitchFamily="34" charset="0"/>
              </a:rPr>
              <a:t>. Spre exemplu, în cazul unei şoapte, intensitatea sonoră are valoarea de 10-10 W/m2 , deci un nivel sonor de 20 dB. O conversaţie obişnuită are nivelul sonor de 60 dB. </a:t>
            </a:r>
          </a:p>
        </p:txBody>
      </p:sp>
    </p:spTree>
    <p:extLst>
      <p:ext uri="{BB962C8B-B14F-4D97-AF65-F5344CB8AC3E}">
        <p14:creationId xmlns:p14="http://schemas.microsoft.com/office/powerpoint/2010/main" val="375525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757" y="457200"/>
            <a:ext cx="6744043" cy="1938992"/>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2) Înălţimea</a:t>
            </a:r>
            <a:r>
              <a:rPr lang="ro-RO" sz="2000" dirty="0">
                <a:latin typeface="Arial Black" panose="020B0A04020102020204" pitchFamily="34" charset="0"/>
              </a:rPr>
              <a:t> se referă la caracterul senzaţiei fiziologice care permite deosebirea sunetelor înalte, ascuţite, acute, de cele joase, grave, profunde. Este o mărime subiectivă. Pentru un sunet pur, cu intensitatea constantă, înălţimea creşte o dată cu frecvenţa.</a:t>
            </a:r>
          </a:p>
        </p:txBody>
      </p:sp>
      <p:sp>
        <p:nvSpPr>
          <p:cNvPr id="3" name="TextBox 2"/>
          <p:cNvSpPr txBox="1"/>
          <p:nvPr/>
        </p:nvSpPr>
        <p:spPr>
          <a:xfrm>
            <a:off x="926757" y="2384855"/>
            <a:ext cx="6744043" cy="1323439"/>
          </a:xfrm>
          <a:prstGeom prst="rect">
            <a:avLst/>
          </a:prstGeom>
          <a:noFill/>
        </p:spPr>
        <p:txBody>
          <a:bodyPr wrap="square" rtlCol="0">
            <a:spAutoFit/>
          </a:bodyPr>
          <a:lstStyle/>
          <a:p>
            <a:r>
              <a:rPr lang="ro-RO" sz="2000" dirty="0">
                <a:solidFill>
                  <a:srgbClr val="002060"/>
                </a:solidFill>
                <a:latin typeface="Arial Black" panose="020B0A04020102020204" pitchFamily="34" charset="0"/>
              </a:rPr>
              <a:t>3) Timbrul </a:t>
            </a:r>
            <a:r>
              <a:rPr lang="ro-RO" sz="2000" dirty="0">
                <a:latin typeface="Arial Black" panose="020B0A04020102020204" pitchFamily="34" charset="0"/>
              </a:rPr>
              <a:t>este o altă calitate subiectivă a sunetelor şi se referă la armonicile emise o dată cu sunetul fundamental, precum şi la nivelele lor de intensitate sonoră. </a:t>
            </a:r>
          </a:p>
        </p:txBody>
      </p:sp>
      <p:sp>
        <p:nvSpPr>
          <p:cNvPr id="4" name="TextBox 3"/>
          <p:cNvSpPr txBox="1"/>
          <p:nvPr/>
        </p:nvSpPr>
        <p:spPr>
          <a:xfrm>
            <a:off x="926757" y="3818238"/>
            <a:ext cx="6744044" cy="707886"/>
          </a:xfrm>
          <a:prstGeom prst="rect">
            <a:avLst/>
          </a:prstGeom>
          <a:noFill/>
        </p:spPr>
        <p:txBody>
          <a:bodyPr wrap="square" rtlCol="0">
            <a:spAutoFit/>
          </a:bodyPr>
          <a:lstStyle/>
          <a:p>
            <a:r>
              <a:rPr lang="ro-RO" sz="2000" dirty="0">
                <a:solidFill>
                  <a:srgbClr val="00B0F0"/>
                </a:solidFill>
                <a:latin typeface="Arial Black" panose="020B0A04020102020204" pitchFamily="34" charset="0"/>
              </a:rPr>
              <a:t>4) Durata </a:t>
            </a:r>
            <a:r>
              <a:rPr lang="ro-RO" sz="2000" dirty="0">
                <a:latin typeface="Arial Black" panose="020B0A04020102020204" pitchFamily="34" charset="0"/>
              </a:rPr>
              <a:t>reprezintă intervalul de timp cât se percepe un sunet.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992" y="457200"/>
            <a:ext cx="3838575" cy="4068924"/>
          </a:xfrm>
          <a:prstGeom prst="rect">
            <a:avLst/>
          </a:prstGeom>
        </p:spPr>
      </p:pic>
    </p:spTree>
    <p:extLst>
      <p:ext uri="{BB962C8B-B14F-4D97-AF65-F5344CB8AC3E}">
        <p14:creationId xmlns:p14="http://schemas.microsoft.com/office/powerpoint/2010/main" val="123196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7400" y="825500"/>
            <a:ext cx="8166100" cy="1323439"/>
          </a:xfrm>
          <a:prstGeom prst="rect">
            <a:avLst/>
          </a:prstGeom>
          <a:noFill/>
        </p:spPr>
        <p:txBody>
          <a:bodyPr wrap="square" rtlCol="0">
            <a:spAutoFit/>
          </a:bodyPr>
          <a:lstStyle/>
          <a:p>
            <a:r>
              <a:rPr lang="ro-RO" sz="2000" dirty="0">
                <a:solidFill>
                  <a:srgbClr val="7030A0"/>
                </a:solidFill>
                <a:latin typeface="Arial Black" panose="020B0A04020102020204" pitchFamily="34" charset="0"/>
              </a:rPr>
              <a:t>Sunetul</a:t>
            </a:r>
            <a:r>
              <a:rPr lang="ro-RO" sz="2000" dirty="0">
                <a:latin typeface="Arial Black" panose="020B0A04020102020204" pitchFamily="34" charset="0"/>
              </a:rPr>
              <a:t> este considerat a fi muzical atunci când în sursa sa sonoră se formează unde staţionare, sunetele emise fiind periodice. Sunetul muzical înseamnă are o serie de însuşiri precum </a:t>
            </a:r>
            <a:r>
              <a:rPr lang="en-US" sz="2000" dirty="0">
                <a:latin typeface="Arial Black" panose="020B0A04020102020204" pitchFamily="34" charset="0"/>
              </a:rPr>
              <a:t>:</a:t>
            </a:r>
            <a:endParaRPr lang="ro-RO" sz="2000" dirty="0">
              <a:latin typeface="Arial Black" panose="020B0A04020102020204" pitchFamily="34" charset="0"/>
            </a:endParaRPr>
          </a:p>
        </p:txBody>
      </p:sp>
      <p:sp>
        <p:nvSpPr>
          <p:cNvPr id="3" name="TextBox 2"/>
          <p:cNvSpPr txBox="1"/>
          <p:nvPr/>
        </p:nvSpPr>
        <p:spPr>
          <a:xfrm>
            <a:off x="1130300" y="2552700"/>
            <a:ext cx="7480300" cy="4401205"/>
          </a:xfrm>
          <a:prstGeom prst="rect">
            <a:avLst/>
          </a:prstGeom>
          <a:noFill/>
        </p:spPr>
        <p:txBody>
          <a:bodyPr wrap="square" rtlCol="0">
            <a:spAutoFit/>
          </a:bodyPr>
          <a:lstStyle/>
          <a:p>
            <a:pPr marL="342900" indent="-342900">
              <a:buFont typeface="+mj-lt"/>
              <a:buAutoNum type="alphaLcPeriod"/>
            </a:pPr>
            <a:r>
              <a:rPr lang="ro-RO" sz="2000" dirty="0">
                <a:latin typeface="Arial Black" panose="020B0A04020102020204" pitchFamily="34" charset="0"/>
              </a:rPr>
              <a:t>- </a:t>
            </a:r>
            <a:r>
              <a:rPr lang="ro-RO" sz="2000" dirty="0">
                <a:solidFill>
                  <a:srgbClr val="002060"/>
                </a:solidFill>
                <a:latin typeface="Arial Black" panose="020B0A04020102020204" pitchFamily="34" charset="0"/>
              </a:rPr>
              <a:t>O înălţime constantă</a:t>
            </a:r>
            <a:r>
              <a:rPr lang="ro-RO" sz="2000" dirty="0">
                <a:latin typeface="Arial Black" panose="020B0A04020102020204" pitchFamily="34" charset="0"/>
              </a:rPr>
              <a:t>, precis determinată şi identificabilă; modificarea acesteia trebuie să depindă numai de voinţa executantului;</a:t>
            </a:r>
          </a:p>
          <a:p>
            <a:pPr marL="342900" indent="-342900">
              <a:buFont typeface="+mj-lt"/>
              <a:buAutoNum type="alphaLcPeriod"/>
            </a:pPr>
            <a:r>
              <a:rPr lang="ro-RO" sz="2000" dirty="0">
                <a:latin typeface="Arial Black" panose="020B0A04020102020204" pitchFamily="34" charset="0"/>
              </a:rPr>
              <a:t>- </a:t>
            </a:r>
            <a:r>
              <a:rPr lang="ro-RO" sz="2000" dirty="0">
                <a:solidFill>
                  <a:srgbClr val="0070C0"/>
                </a:solidFill>
                <a:latin typeface="Arial Black" panose="020B0A04020102020204" pitchFamily="34" charset="0"/>
              </a:rPr>
              <a:t>O intensitate</a:t>
            </a:r>
            <a:r>
              <a:rPr lang="ro-RO" sz="2000" dirty="0">
                <a:latin typeface="Arial Black" panose="020B0A04020102020204" pitchFamily="34" charset="0"/>
              </a:rPr>
              <a:t> care să poată fi modulată după necesitate sau după dorinţă, în limitele permise de sursa emitentă; </a:t>
            </a:r>
          </a:p>
          <a:p>
            <a:pPr marL="342900" indent="-342900">
              <a:buFont typeface="+mj-lt"/>
              <a:buAutoNum type="alphaLcPeriod"/>
            </a:pPr>
            <a:r>
              <a:rPr lang="ro-RO" sz="2000" dirty="0">
                <a:latin typeface="Arial Black" panose="020B0A04020102020204" pitchFamily="34" charset="0"/>
              </a:rPr>
              <a:t>- </a:t>
            </a:r>
            <a:r>
              <a:rPr lang="ro-RO" sz="2000" dirty="0">
                <a:solidFill>
                  <a:srgbClr val="FF0000"/>
                </a:solidFill>
                <a:latin typeface="Arial Black" panose="020B0A04020102020204" pitchFamily="34" charset="0"/>
              </a:rPr>
              <a:t>Un timbru caracteristic</a:t>
            </a:r>
            <a:r>
              <a:rPr lang="ro-RO" sz="2000" dirty="0">
                <a:latin typeface="Arial Black" panose="020B0A04020102020204" pitchFamily="34" charset="0"/>
              </a:rPr>
              <a:t>, personal, bine definit şi inconfundabil; </a:t>
            </a:r>
          </a:p>
          <a:p>
            <a:pPr marL="342900" indent="-342900">
              <a:buFont typeface="+mj-lt"/>
              <a:buAutoNum type="alphaLcPeriod"/>
            </a:pPr>
            <a:r>
              <a:rPr lang="ro-RO" sz="2000" dirty="0">
                <a:latin typeface="Arial Black" panose="020B0A04020102020204" pitchFamily="34" charset="0"/>
              </a:rPr>
              <a:t>- </a:t>
            </a:r>
            <a:r>
              <a:rPr lang="ro-RO" sz="2000" dirty="0">
                <a:solidFill>
                  <a:srgbClr val="00B050"/>
                </a:solidFill>
                <a:latin typeface="Arial Black" panose="020B0A04020102020204" pitchFamily="34" charset="0"/>
              </a:rPr>
              <a:t>O durată convenabilă</a:t>
            </a:r>
            <a:r>
              <a:rPr lang="ro-RO" sz="2000" dirty="0">
                <a:latin typeface="Arial Black" panose="020B0A04020102020204" pitchFamily="34" charset="0"/>
              </a:rPr>
              <a:t>, suficientă cerinţei muzicale, durată care poate fi mică (coarde lovite, ciupite etc.), sau mare (coarde solicitate cu arcuşul, tuburi sonore). Durata relativă a sunetelor influenţează valorile notelor, ritmul şi măsura melodiei. </a:t>
            </a:r>
          </a:p>
        </p:txBody>
      </p:sp>
    </p:spTree>
    <p:extLst>
      <p:ext uri="{BB962C8B-B14F-4D97-AF65-F5344CB8AC3E}">
        <p14:creationId xmlns:p14="http://schemas.microsoft.com/office/powerpoint/2010/main" val="190432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59</TotalTime>
  <Words>872</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 Black</vt:lpstr>
      <vt:lpstr>Calibri</vt:lpstr>
      <vt:lpstr>Wingdings</vt:lpstr>
      <vt:lpstr>Educational subjects 16x9</vt:lpstr>
      <vt:lpstr>Sunetul în FIZICĂ</vt:lpstr>
      <vt:lpstr>Sunetul in fizică</vt:lpstr>
      <vt:lpstr>PowerPoint Presentation</vt:lpstr>
      <vt:lpstr>PowerPoint Presentation</vt:lpstr>
      <vt:lpstr>SUNETE. Înregistrarea sunetelor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Sunetul</dc:title>
  <dc:creator>Stefan Veteleanu</dc:creator>
  <cp:lastModifiedBy>Stefan Veteleanu</cp:lastModifiedBy>
  <cp:revision>7</cp:revision>
  <dcterms:created xsi:type="dcterms:W3CDTF">2018-12-12T18:21:00Z</dcterms:created>
  <dcterms:modified xsi:type="dcterms:W3CDTF">2018-12-12T19:20:07Z</dcterms:modified>
</cp:coreProperties>
</file>